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32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04">
          <p15:clr>
            <a:srgbClr val="A4A3A4"/>
          </p15:clr>
        </p15:guide>
        <p15:guide id="3" orient="horz" pos="109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177">
          <p15:clr>
            <a:srgbClr val="A4A3A4"/>
          </p15:clr>
        </p15:guide>
        <p15:guide id="7" pos="2880">
          <p15:clr>
            <a:srgbClr val="A4A3A4"/>
          </p15:clr>
        </p15:guide>
        <p15:guide id="8" pos="327">
          <p15:clr>
            <a:srgbClr val="A4A3A4"/>
          </p15:clr>
        </p15:guide>
        <p15:guide id="9" pos="5486">
          <p15:clr>
            <a:srgbClr val="A4A3A4"/>
          </p15:clr>
        </p15:guide>
        <p15:guide id="10" pos="2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B0000"/>
    <a:srgbClr val="FFFF00"/>
    <a:srgbClr val="EAEAEA"/>
    <a:srgbClr val="FF3399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6947" autoAdjust="0"/>
  </p:normalViewPr>
  <p:slideViewPr>
    <p:cSldViewPr snapToGrid="0">
      <p:cViewPr varScale="1">
        <p:scale>
          <a:sx n="101" d="100"/>
          <a:sy n="101" d="100"/>
        </p:scale>
        <p:origin x="930" y="144"/>
      </p:cViewPr>
      <p:guideLst>
        <p:guide orient="horz" pos="2160"/>
        <p:guide orient="horz" pos="904"/>
        <p:guide orient="horz" pos="1095"/>
        <p:guide orient="horz" pos="825"/>
        <p:guide orient="horz" pos="1008"/>
        <p:guide orient="horz" pos="177"/>
        <p:guide pos="2880"/>
        <p:guide pos="327"/>
        <p:guide pos="5486"/>
        <p:guide pos="223"/>
      </p:guideLst>
    </p:cSldViewPr>
  </p:slideViewPr>
  <p:outlineViewPr>
    <p:cViewPr>
      <p:scale>
        <a:sx n="33" d="100"/>
        <a:sy n="33" d="100"/>
      </p:scale>
      <p:origin x="0" y="3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t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5" rIns="92429" bIns="46215" numCol="1" anchor="b" anchorCtr="0" compatLnSpc="1">
            <a:prstTxWarp prst="textNoShape">
              <a:avLst/>
            </a:prstTxWarp>
          </a:bodyPr>
          <a:lstStyle>
            <a:lvl1pPr algn="r" defTabSz="924380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1A79920-EBFD-4179-B602-FFD4DF84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6" tIns="45353" rIns="90706" bIns="45353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F975B-44A3-4144-A543-664FD98B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8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Univers 47 CondensedLight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Description: </a:t>
            </a:r>
            <a:r>
              <a:rPr lang="en-US" baseline="0" dirty="0" smtClean="0"/>
              <a:t>The number of people enrolled in Medicaid has increased </a:t>
            </a:r>
            <a:r>
              <a:rPr lang="en-US" baseline="0" smtClean="0"/>
              <a:t>since 2004, </a:t>
            </a:r>
            <a:r>
              <a:rPr lang="en-US" baseline="0" dirty="0" smtClean="0"/>
              <a:t>with large growth in 2008 through 2010.  Around 45.7-48.3% of enrollees for any given year were classified as “Child”.  The proportion of enrollees within each category of basis of eligibility has been quite stable over time.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Technical notes: </a:t>
            </a:r>
            <a:r>
              <a:rPr lang="en-US" dirty="0" smtClean="0"/>
              <a:t>Basis of Eligibility – determined using the second digit of the uniform eligibility</a:t>
            </a:r>
            <a:r>
              <a:rPr lang="en-US" baseline="0" dirty="0" smtClean="0"/>
              <a:t> code. The “Blind” category includes blind/disabled.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F975B-44A3-4144-A543-664FD98B38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213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0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96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5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54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220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62011-981A-4CFB-BBFB-D13A7B94E6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452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  <a:ln cmpd="dbl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343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400" y="5486400"/>
            <a:ext cx="228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1C1858-F8DB-403F-9113-1D49736162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3" r:id="rId3"/>
    <p:sldLayoutId id="2147483724" r:id="rId4"/>
    <p:sldLayoutId id="2147483725" r:id="rId5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 txBox="1">
            <a:spLocks/>
          </p:cNvSpPr>
          <p:nvPr/>
        </p:nvSpPr>
        <p:spPr>
          <a:xfrm>
            <a:off x="946297" y="5552042"/>
            <a:ext cx="59436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SOURCE: Chronic Condition Data Warehouse (CCW). MAX Person Summary Files.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726905" y="5486400"/>
            <a:ext cx="417095" cy="340279"/>
          </a:xfrm>
        </p:spPr>
        <p:txBody>
          <a:bodyPr/>
          <a:lstStyle/>
          <a:p>
            <a:fld id="{E6662011-981A-4CFB-BBFB-D13A7B94E6D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Medicaid Enrollment by Basis of Eligibility, 2004-20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6" y="112393"/>
            <a:ext cx="7619048" cy="543964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W_Theme2">
  <a:themeElements>
    <a:clrScheme name="CCW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8DB3E2"/>
      </a:accent2>
      <a:accent3>
        <a:srgbClr val="C6D9F0"/>
      </a:accent3>
      <a:accent4>
        <a:srgbClr val="4F81BD"/>
      </a:accent4>
      <a:accent5>
        <a:srgbClr val="8DB3E2"/>
      </a:accent5>
      <a:accent6>
        <a:srgbClr val="C6D9F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Bucc_PowerPoint_v3</Template>
  <TotalTime>0</TotalTime>
  <Words>97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CCW_Theme2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2020-02-05T15:55:32Z</dcterms:created>
  <dcterms:modified xsi:type="dcterms:W3CDTF">2020-02-05T15:55:36Z</dcterms:modified>
</cp:coreProperties>
</file>